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7560000" cx="10692000"/>
  <p:notesSz cx="7560000" cy="10692000"/>
  <p:embeddedFontLst>
    <p:embeddedFont>
      <p:font typeface="Roboto"/>
      <p:regular r:id="rId11"/>
      <p:bold r:id="rId12"/>
      <p:italic r:id="rId13"/>
      <p:boldItalic r:id="rId14"/>
    </p:embeddedFont>
    <p:embeddedFont>
      <p:font typeface="Quicksand"/>
      <p:regular r:id="rId15"/>
      <p:bold r:id="rId16"/>
    </p:embeddedFont>
    <p:embeddedFont>
      <p:font typeface="Roboto Light"/>
      <p:regular r:id="rId17"/>
      <p:bold r:id="rId18"/>
      <p:italic r:id="rId19"/>
      <p:boldItalic r:id="rId20"/>
    </p:embeddedFont>
    <p:embeddedFont>
      <p:font typeface="Quicksand Medium"/>
      <p:regular r:id="rId21"/>
      <p:bold r:id="rId22"/>
    </p:embeddedFont>
    <p:embeddedFont>
      <p:font typeface="Quicksand Light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Italic.fntdata"/><Relationship Id="rId11" Type="http://schemas.openxmlformats.org/officeDocument/2006/relationships/font" Target="fonts/Roboto-regular.fntdata"/><Relationship Id="rId22" Type="http://schemas.openxmlformats.org/officeDocument/2006/relationships/font" Target="fonts/QuicksandMedium-bold.fntdata"/><Relationship Id="rId10" Type="http://schemas.openxmlformats.org/officeDocument/2006/relationships/slide" Target="slides/slide5.xml"/><Relationship Id="rId21" Type="http://schemas.openxmlformats.org/officeDocument/2006/relationships/font" Target="fonts/QuicksandMedium-regular.fntdata"/><Relationship Id="rId13" Type="http://schemas.openxmlformats.org/officeDocument/2006/relationships/font" Target="fonts/Roboto-italic.fntdata"/><Relationship Id="rId24" Type="http://schemas.openxmlformats.org/officeDocument/2006/relationships/font" Target="fonts/QuicksandLight-bold.fntdata"/><Relationship Id="rId12" Type="http://schemas.openxmlformats.org/officeDocument/2006/relationships/font" Target="fonts/Roboto-bold.fntdata"/><Relationship Id="rId23" Type="http://schemas.openxmlformats.org/officeDocument/2006/relationships/font" Target="fonts/QuicksandLigh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icksand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Light-regular.fntdata"/><Relationship Id="rId16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Light-italic.fntdata"/><Relationship Id="rId6" Type="http://schemas.openxmlformats.org/officeDocument/2006/relationships/slide" Target="slides/slide1.xml"/><Relationship Id="rId18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64039fa58_0_174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b64039fa5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f2a6d6202_0_31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af2a6d620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64039fa58_0_96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b64039fa5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64039fa58_0_52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b64039fa5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303550" y="2416025"/>
            <a:ext cx="5317800" cy="27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5303550" y="2832825"/>
            <a:ext cx="5317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Portland School Te Kura o Tikorangi</a:t>
            </a:r>
            <a:endParaRPr sz="24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303550" y="3241350"/>
            <a:ext cx="5317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Strategic Goals</a:t>
            </a:r>
            <a:endParaRPr sz="5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504900" y="42486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2024 - 2026</a:t>
            </a:r>
            <a:endParaRPr/>
          </a:p>
        </p:txBody>
      </p:sp>
      <p:pic>
        <p:nvPicPr>
          <p:cNvPr id="58" name="Google Shape;58;p13" title="3883 Portland School - LOGO UPDATE - 20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5250" y="1122175"/>
            <a:ext cx="5250076" cy="525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4">
            <a:alphaModFix amt="38000"/>
          </a:blip>
          <a:stretch>
            <a:fillRect/>
          </a:stretch>
        </p:blipFill>
        <p:spPr>
          <a:xfrm>
            <a:off x="1298801" y="-136075"/>
            <a:ext cx="8150100" cy="8004550"/>
          </a:xfrm>
          <a:prstGeom prst="rect">
            <a:avLst/>
          </a:prstGeom>
          <a:noFill/>
          <a:ln>
            <a:noFill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523" y="3642562"/>
            <a:ext cx="2073609" cy="20736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8999"/>
              </a:srgbClr>
            </a:outerShdw>
          </a:effectLst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5975" y="3642558"/>
            <a:ext cx="2073609" cy="20736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8999"/>
              </a:srgbClr>
            </a:outerShdw>
          </a:effectLst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2428" y="3642558"/>
            <a:ext cx="2073609" cy="20736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8999"/>
              </a:srgbClr>
            </a:outerShdw>
          </a:effectLst>
        </p:spPr>
      </p:pic>
      <p:pic>
        <p:nvPicPr>
          <p:cNvPr id="67" name="Google Shape;6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48881" y="3642558"/>
            <a:ext cx="2073609" cy="20736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95250">
              <a:srgbClr val="000000">
                <a:alpha val="58999"/>
              </a:srgbClr>
            </a:outerShdw>
          </a:effectLst>
        </p:spPr>
      </p:pic>
      <p:sp>
        <p:nvSpPr>
          <p:cNvPr id="68" name="Google Shape;68;p14"/>
          <p:cNvSpPr/>
          <p:nvPr/>
        </p:nvSpPr>
        <p:spPr>
          <a:xfrm>
            <a:off x="311850" y="78900"/>
            <a:ext cx="9980100" cy="11562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PORTLAND SCHOOL  VISION - TE TIROHANGA A TE KURA O TIKORANGI</a:t>
            </a:r>
            <a:endParaRPr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Portland School will provide the opportunity for everyone to reach their potential in a safe and caring environment.</a:t>
            </a:r>
            <a:endParaRPr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11850" y="3043625"/>
            <a:ext cx="9980100" cy="4863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PORTLAND SCHOOL VALUES- NGĀ WHANONGA PONO A TE KURA O TIKORANGI</a:t>
            </a:r>
            <a:endParaRPr b="1" sz="17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61925" y="5828800"/>
            <a:ext cx="1886400" cy="436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KAITIAKI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461925" y="6397350"/>
            <a:ext cx="1886400" cy="10638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 AM A 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GUARDIAN</a:t>
            </a: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- HE KAITIAKI AHAU.</a:t>
            </a:r>
            <a:endParaRPr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06325" y="5805200"/>
            <a:ext cx="1886400" cy="436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KAWENGA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3106325" y="6373750"/>
            <a:ext cx="1886400" cy="1087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 AM THE BEST I CAN BE - E TŪ KAWENGA AHAU.</a:t>
            </a:r>
            <a:endParaRPr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5750725" y="5828800"/>
            <a:ext cx="1886400" cy="436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MANAAKI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5750725" y="6397350"/>
            <a:ext cx="1886400" cy="1087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 UPLIFT THE MANA OF OTHERS - E PIKI AKE AU TE MANA O ĒTAHI ATU.</a:t>
            </a:r>
            <a:endParaRPr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8436100" y="5828800"/>
            <a:ext cx="1886400" cy="436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PONO</a:t>
            </a:r>
            <a:endParaRPr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8436100" y="6397350"/>
            <a:ext cx="1886400" cy="10875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00013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I AM TRUSTWORTHY - HE PONO AHAU.</a:t>
            </a:r>
            <a:endParaRPr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11850" y="1409700"/>
            <a:ext cx="9980100" cy="1445100"/>
          </a:xfrm>
          <a:prstGeom prst="roundRect">
            <a:avLst>
              <a:gd fmla="val 16667" name="adj"/>
            </a:avLst>
          </a:prstGeom>
          <a:solidFill>
            <a:srgbClr val="44A84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5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PORTLAND SCHOOL MISSION STATEMENT - TE KŌRERO WHAITAKE A TE KURA O TIKORANGI</a:t>
            </a:r>
            <a:endParaRPr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Portland School will strive to provide strong foundations that enable our ākonga to become lifelong learners and, provide the opportunity to grow into confident, passionate and active people with a strong sense of wellbeing. </a:t>
            </a:r>
            <a:r>
              <a:rPr lang="en-GB" sz="2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15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1586325" y="876950"/>
            <a:ext cx="8914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TO EMPOWER ALL LEARNERS TO RECOGNISE, AND UNDERSTAND THE NEED FOR CONTINUOUS PERSONAL GROWTH IN AN INCLUSIVE AND NURTURING MANNER.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605875" y="0"/>
            <a:ext cx="899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Strategic Goal One - Whainga Rautaki Tahi</a:t>
            </a:r>
            <a:endParaRPr sz="19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724775" y="232650"/>
            <a:ext cx="8637900" cy="923400"/>
          </a:xfrm>
          <a:prstGeom prst="rect">
            <a:avLst/>
          </a:prstGeom>
          <a:noFill/>
          <a:ln>
            <a:noFill/>
          </a:ln>
          <a:effectLst>
            <a:outerShdw rotWithShape="0" algn="bl" dir="300000" dist="28575">
              <a:srgbClr val="39AF06">
                <a:alpha val="93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WELLBEING </a:t>
            </a: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</a:t>
            </a: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HAUORA</a:t>
            </a:r>
            <a:endParaRPr b="1"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5"/>
          <p:cNvSpPr/>
          <p:nvPr/>
        </p:nvSpPr>
        <p:spPr>
          <a:xfrm>
            <a:off x="336825" y="2295025"/>
            <a:ext cx="3069000" cy="36432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To provide a safe learning environment aimed at developing wellbeing - social, emotional, physical, spiritual.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Te Whare Tapa Whā.</a:t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7" name="Google Shape;87;p15"/>
          <p:cNvSpPr/>
          <p:nvPr/>
        </p:nvSpPr>
        <p:spPr>
          <a:xfrm>
            <a:off x="3815250" y="2301013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Empowering our tamariki to know who they are, to recognise their strengths, and to thrive beyond Portland School Te Kura o Tikorangi.</a:t>
            </a:r>
            <a:endParaRPr sz="23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7293675" y="2319925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Apply consistent Positive Behaviour for Learning - PB4L to encourage a safe learning environment </a:t>
            </a:r>
            <a:r>
              <a:rPr lang="en-GB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where ākonga are engaged through </a:t>
            </a:r>
            <a:r>
              <a:rPr lang="en-GB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 culture of care and management for themselves and the environment - 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Kawenga, Manaaki, Pono and Kaitiaki.</a:t>
            </a:r>
            <a:endParaRPr sz="1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900">
              <a:solidFill>
                <a:srgbClr val="FF00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815100" y="1689038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1.2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336675" y="1679575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1.1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7293525" y="1679575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1.3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336675" y="6063775"/>
            <a:ext cx="10026000" cy="13839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Success indicators - We know we have been successful when…</a:t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Our ākonga are happy, self-regulated learners who utilise effective wellbeing practices to support their own learning, maintain strong attendance, and feel valued and cared for.</a:t>
            </a:r>
            <a:endParaRPr sz="18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4362750" y="5376600"/>
            <a:ext cx="1973998" cy="476999"/>
            <a:chOff x="-1996000" y="5461225"/>
            <a:chExt cx="1973998" cy="476999"/>
          </a:xfrm>
        </p:grpSpPr>
        <p:pic>
          <p:nvPicPr>
            <p:cNvPr id="94" name="Google Shape;9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5"/>
          <p:cNvGrpSpPr/>
          <p:nvPr/>
        </p:nvGrpSpPr>
        <p:grpSpPr>
          <a:xfrm>
            <a:off x="884325" y="5376600"/>
            <a:ext cx="1973998" cy="476999"/>
            <a:chOff x="-1996000" y="5461225"/>
            <a:chExt cx="1973998" cy="476999"/>
          </a:xfrm>
        </p:grpSpPr>
        <p:pic>
          <p:nvPicPr>
            <p:cNvPr id="99" name="Google Shape;99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5"/>
          <p:cNvGrpSpPr/>
          <p:nvPr/>
        </p:nvGrpSpPr>
        <p:grpSpPr>
          <a:xfrm>
            <a:off x="7841175" y="5376600"/>
            <a:ext cx="1973998" cy="476999"/>
            <a:chOff x="-1996000" y="5461225"/>
            <a:chExt cx="1973998" cy="476999"/>
          </a:xfrm>
        </p:grpSpPr>
        <p:pic>
          <p:nvPicPr>
            <p:cNvPr id="104" name="Google Shape;10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108;p15" title="3883 Portland School - LOGO UPDATE - 202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675" y="0"/>
            <a:ext cx="1245375" cy="12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1359800" y="953150"/>
            <a:ext cx="924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</a:t>
            </a:r>
            <a:r>
              <a:rPr lang="en-GB" sz="18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OCUS ON APPROACHES THAT PROMOTE AN INCLUSIVE, POSITIVE, CULTURALLY RESPONSIVE ENVIRONMENT THAT IS CONDUCIVE TO LEARNING AND ENGAGEMENT.</a:t>
            </a:r>
            <a:endParaRPr sz="23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605875" y="0"/>
            <a:ext cx="8997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Strategic Goal Two - Whainga Rautaki Rua</a:t>
            </a:r>
            <a:endParaRPr sz="19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724775" y="232650"/>
            <a:ext cx="8637900" cy="923400"/>
          </a:xfrm>
          <a:prstGeom prst="rect">
            <a:avLst/>
          </a:prstGeom>
          <a:noFill/>
          <a:ln>
            <a:noFill/>
          </a:ln>
          <a:effectLst>
            <a:outerShdw rotWithShape="0" algn="bl" dir="300000" dist="28575">
              <a:srgbClr val="39AF06">
                <a:alpha val="93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SCHOOL CULTURE</a:t>
            </a:r>
            <a:r>
              <a:rPr b="1" lang="en-GB" sz="4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- AHUREA</a:t>
            </a:r>
            <a:endParaRPr b="1" sz="4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3815250" y="2224813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Strengthen positive relationships between kura, kaiako, ākonga and whānau.</a:t>
            </a:r>
            <a:endParaRPr sz="39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7293675" y="2243725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Foster and sustain a culture of aspiration that empowers all learners through partnership, flexible approaches, and reciprocal teaching and learning.</a:t>
            </a:r>
            <a:endParaRPr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3815100" y="1689038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2.2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336675" y="1679575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2.1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7293525" y="1679575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2.3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336675" y="5989450"/>
            <a:ext cx="10026000" cy="14907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Success indicators - We know we have been successful when…</a:t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Our ākonga feel a sense of belonging, attend regularly, and are free to safely express their authentic selves.</a:t>
            </a:r>
            <a:br>
              <a:rPr lang="en-GB" sz="17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-GB" sz="17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Our community and school whānau foster strong connections, supporting engagement and participation.</a:t>
            </a:r>
            <a:endParaRPr sz="21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336825" y="2243713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Strengthen our partnership with Te Tiriti o Waitangi by authentically weaving Te Ao Māori and te Reo Māori through our curriculum, culture, and everyday learning for all ākonga.</a:t>
            </a:r>
            <a:endParaRPr sz="3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23" name="Google Shape;123;p16"/>
          <p:cNvGrpSpPr/>
          <p:nvPr/>
        </p:nvGrpSpPr>
        <p:grpSpPr>
          <a:xfrm>
            <a:off x="884325" y="5300400"/>
            <a:ext cx="1973998" cy="476999"/>
            <a:chOff x="-1996000" y="5461225"/>
            <a:chExt cx="1973998" cy="476999"/>
          </a:xfrm>
        </p:grpSpPr>
        <p:pic>
          <p:nvPicPr>
            <p:cNvPr id="124" name="Google Shape;12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" name="Google Shape;128;p16"/>
          <p:cNvGrpSpPr/>
          <p:nvPr/>
        </p:nvGrpSpPr>
        <p:grpSpPr>
          <a:xfrm>
            <a:off x="4391225" y="5300400"/>
            <a:ext cx="1973998" cy="476999"/>
            <a:chOff x="-1996000" y="5461225"/>
            <a:chExt cx="1973998" cy="476999"/>
          </a:xfrm>
        </p:grpSpPr>
        <p:pic>
          <p:nvPicPr>
            <p:cNvPr id="129" name="Google Shape;12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6"/>
          <p:cNvGrpSpPr/>
          <p:nvPr/>
        </p:nvGrpSpPr>
        <p:grpSpPr>
          <a:xfrm>
            <a:off x="7898125" y="5300400"/>
            <a:ext cx="1973998" cy="476999"/>
            <a:chOff x="-1996000" y="5461225"/>
            <a:chExt cx="1973998" cy="476999"/>
          </a:xfrm>
        </p:grpSpPr>
        <p:pic>
          <p:nvPicPr>
            <p:cNvPr id="134" name="Google Shape;13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16" title="3883 Portland School - LOGO UPDATE - 202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675" y="0"/>
            <a:ext cx="1245375" cy="12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/>
        </p:nvSpPr>
        <p:spPr>
          <a:xfrm>
            <a:off x="752550" y="1029350"/>
            <a:ext cx="9977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REVIEW AND SUSTAIN EFFECTIVE LEARNING PROGRAMMES AND INITIATIVES THROUGH AND AUTHENTIC LOCALISED CURRICULUM WITH MEANINGFUL EXPERIENCES.</a:t>
            </a:r>
            <a:endParaRPr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605875" y="-76200"/>
            <a:ext cx="899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500">
                <a:solidFill>
                  <a:schemeClr val="lt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Strategic Goal Three - Whainga Rautaki Toru</a:t>
            </a:r>
            <a:endParaRPr sz="1500">
              <a:solidFill>
                <a:schemeClr val="lt1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574700" y="124850"/>
            <a:ext cx="8637900" cy="1200600"/>
          </a:xfrm>
          <a:prstGeom prst="rect">
            <a:avLst/>
          </a:prstGeom>
          <a:noFill/>
          <a:ln>
            <a:noFill/>
          </a:ln>
          <a:effectLst>
            <a:outerShdw rotWithShape="0" algn="bl" dir="300000" dist="28575">
              <a:srgbClr val="39AF06">
                <a:alpha val="93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CURRICULUM &amp; EVALUATION</a:t>
            </a:r>
            <a:r>
              <a:rPr b="1" lang="en-GB" sz="3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- MARAUTANGA ME AROTAKENGA</a:t>
            </a:r>
            <a:endParaRPr b="1" sz="3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3815250" y="2224813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Strengthen Kaiako practice through </a:t>
            </a:r>
            <a:r>
              <a:rPr lang="en-GB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to improve </a:t>
            </a:r>
            <a:r>
              <a:rPr lang="en-GB" sz="21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student outcomes and reporting to parents.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7293675" y="2243725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Utilise our local area - including Matauranga Māori concepts - to create meaningful learning experiences that strengthen ākonga connections with where they come from.</a:t>
            </a:r>
            <a:endParaRPr sz="21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3815100" y="1689038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3.2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336675" y="1679575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3.1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7293525" y="1679575"/>
            <a:ext cx="3069300" cy="4770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285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Strategic Initiative 3.3</a:t>
            </a:r>
            <a:endParaRPr b="1" sz="20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336825" y="2243713"/>
            <a:ext cx="3069000" cy="36183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Continue to strengthen schoolwide evidence-based teaching, assessment and learning practices in Structured Literacy and Numeracy through explicit teaching, and the use of the Refreshed New Zealand Curriculum.</a:t>
            </a:r>
            <a:endParaRPr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95100" y="5901900"/>
            <a:ext cx="10501800" cy="1598100"/>
          </a:xfrm>
          <a:prstGeom prst="roundRect">
            <a:avLst>
              <a:gd fmla="val 16667" name="adj"/>
            </a:avLst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5400000" dist="57150">
              <a:srgbClr val="000000">
                <a:alpha val="64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Success indicators - We know we have been successful when…</a:t>
            </a:r>
            <a:endParaRPr sz="13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Staff are consistently using common language alongside Structured Literacy and Numeracy approaches effectively across the school, contributing to improved attendance.</a:t>
            </a:r>
            <a:b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lang="en-GB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Our ākonga are connected and engaged learners, self-motivated, empowered for success, and attending regularly to maximise their learning opportunities.</a:t>
            </a:r>
            <a:endParaRPr sz="16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53" name="Google Shape;153;p17"/>
          <p:cNvGrpSpPr/>
          <p:nvPr/>
        </p:nvGrpSpPr>
        <p:grpSpPr>
          <a:xfrm>
            <a:off x="7912050" y="5376600"/>
            <a:ext cx="1973998" cy="476999"/>
            <a:chOff x="-1996000" y="5461225"/>
            <a:chExt cx="1973998" cy="476999"/>
          </a:xfrm>
        </p:grpSpPr>
        <p:pic>
          <p:nvPicPr>
            <p:cNvPr id="154" name="Google Shape;15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8" name="Google Shape;158;p17"/>
          <p:cNvGrpSpPr/>
          <p:nvPr/>
        </p:nvGrpSpPr>
        <p:grpSpPr>
          <a:xfrm>
            <a:off x="4362750" y="5376600"/>
            <a:ext cx="1973998" cy="476999"/>
            <a:chOff x="-1996000" y="5461225"/>
            <a:chExt cx="1973998" cy="476999"/>
          </a:xfrm>
        </p:grpSpPr>
        <p:pic>
          <p:nvPicPr>
            <p:cNvPr id="159" name="Google Shape;159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p17"/>
          <p:cNvGrpSpPr/>
          <p:nvPr/>
        </p:nvGrpSpPr>
        <p:grpSpPr>
          <a:xfrm>
            <a:off x="813450" y="5376600"/>
            <a:ext cx="1973998" cy="476999"/>
            <a:chOff x="-1996000" y="5461225"/>
            <a:chExt cx="1973998" cy="476999"/>
          </a:xfrm>
        </p:grpSpPr>
        <p:pic>
          <p:nvPicPr>
            <p:cNvPr id="164" name="Google Shape;16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996000" y="5461226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497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98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-499000" y="5461225"/>
              <a:ext cx="476998" cy="4769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8" name="Google Shape;168;p17" title="3883 Portland School - LOGO UPDATE - 2024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6675" y="0"/>
            <a:ext cx="1245375" cy="124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